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7" r:id="rId1"/>
    <p:sldMasterId id="2147483969" r:id="rId2"/>
  </p:sldMasterIdLst>
  <p:notesMasterIdLst>
    <p:notesMasterId r:id="rId26"/>
  </p:notesMasterIdLst>
  <p:sldIdLst>
    <p:sldId id="256" r:id="rId3"/>
    <p:sldId id="257" r:id="rId4"/>
    <p:sldId id="269" r:id="rId5"/>
    <p:sldId id="285" r:id="rId6"/>
    <p:sldId id="288" r:id="rId7"/>
    <p:sldId id="258" r:id="rId8"/>
    <p:sldId id="259" r:id="rId9"/>
    <p:sldId id="274" r:id="rId10"/>
    <p:sldId id="275" r:id="rId11"/>
    <p:sldId id="276" r:id="rId12"/>
    <p:sldId id="277" r:id="rId13"/>
    <p:sldId id="270" r:id="rId14"/>
    <p:sldId id="278" r:id="rId15"/>
    <p:sldId id="272" r:id="rId16"/>
    <p:sldId id="262" r:id="rId17"/>
    <p:sldId id="292" r:id="rId18"/>
    <p:sldId id="291" r:id="rId19"/>
    <p:sldId id="279" r:id="rId20"/>
    <p:sldId id="280" r:id="rId21"/>
    <p:sldId id="281" r:id="rId22"/>
    <p:sldId id="282" r:id="rId23"/>
    <p:sldId id="265" r:id="rId24"/>
    <p:sldId id="283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436" autoAdjust="0"/>
  </p:normalViewPr>
  <p:slideViewPr>
    <p:cSldViewPr>
      <p:cViewPr varScale="1">
        <p:scale>
          <a:sx n="72" d="100"/>
          <a:sy n="72" d="100"/>
        </p:scale>
        <p:origin x="636" y="6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 /><Relationship Id="rId13" Type="http://schemas.openxmlformats.org/officeDocument/2006/relationships/slide" Target="slides/slide11.xml" /><Relationship Id="rId18" Type="http://schemas.openxmlformats.org/officeDocument/2006/relationships/slide" Target="slides/slide16.xml" /><Relationship Id="rId26" Type="http://schemas.openxmlformats.org/officeDocument/2006/relationships/notesMaster" Target="notesMasters/notesMaster1.xml" /><Relationship Id="rId3" Type="http://schemas.openxmlformats.org/officeDocument/2006/relationships/slide" Target="slides/slide1.xml" /><Relationship Id="rId21" Type="http://schemas.openxmlformats.org/officeDocument/2006/relationships/slide" Target="slides/slide19.xml" /><Relationship Id="rId7" Type="http://schemas.openxmlformats.org/officeDocument/2006/relationships/slide" Target="slides/slide5.xml" /><Relationship Id="rId12" Type="http://schemas.openxmlformats.org/officeDocument/2006/relationships/slide" Target="slides/slide10.xml" /><Relationship Id="rId17" Type="http://schemas.openxmlformats.org/officeDocument/2006/relationships/slide" Target="slides/slide15.xml" /><Relationship Id="rId25" Type="http://schemas.openxmlformats.org/officeDocument/2006/relationships/slide" Target="slides/slide23.xml" /><Relationship Id="rId2" Type="http://schemas.openxmlformats.org/officeDocument/2006/relationships/slideMaster" Target="slideMasters/slideMaster2.xml" /><Relationship Id="rId16" Type="http://schemas.openxmlformats.org/officeDocument/2006/relationships/slide" Target="slides/slide14.xml" /><Relationship Id="rId20" Type="http://schemas.openxmlformats.org/officeDocument/2006/relationships/slide" Target="slides/slide18.xml" /><Relationship Id="rId29" Type="http://schemas.openxmlformats.org/officeDocument/2006/relationships/theme" Target="theme/them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4.xml" /><Relationship Id="rId11" Type="http://schemas.openxmlformats.org/officeDocument/2006/relationships/slide" Target="slides/slide9.xml" /><Relationship Id="rId24" Type="http://schemas.openxmlformats.org/officeDocument/2006/relationships/slide" Target="slides/slide22.xml" /><Relationship Id="rId5" Type="http://schemas.openxmlformats.org/officeDocument/2006/relationships/slide" Target="slides/slide3.xml" /><Relationship Id="rId15" Type="http://schemas.openxmlformats.org/officeDocument/2006/relationships/slide" Target="slides/slide13.xml" /><Relationship Id="rId23" Type="http://schemas.openxmlformats.org/officeDocument/2006/relationships/slide" Target="slides/slide21.xml" /><Relationship Id="rId28" Type="http://schemas.openxmlformats.org/officeDocument/2006/relationships/viewProps" Target="viewProps.xml" /><Relationship Id="rId10" Type="http://schemas.openxmlformats.org/officeDocument/2006/relationships/slide" Target="slides/slide8.xml" /><Relationship Id="rId19" Type="http://schemas.openxmlformats.org/officeDocument/2006/relationships/slide" Target="slides/slide17.xml" /><Relationship Id="rId4" Type="http://schemas.openxmlformats.org/officeDocument/2006/relationships/slide" Target="slides/slide2.xml" /><Relationship Id="rId9" Type="http://schemas.openxmlformats.org/officeDocument/2006/relationships/slide" Target="slides/slide7.xml" /><Relationship Id="rId14" Type="http://schemas.openxmlformats.org/officeDocument/2006/relationships/slide" Target="slides/slide12.xml" /><Relationship Id="rId22" Type="http://schemas.openxmlformats.org/officeDocument/2006/relationships/slide" Target="slides/slide20.xml" /><Relationship Id="rId27" Type="http://schemas.openxmlformats.org/officeDocument/2006/relationships/presProps" Target="presProps.xml" /><Relationship Id="rId30" Type="http://schemas.openxmlformats.org/officeDocument/2006/relationships/tableStyles" Target="tableStyles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93CAB6-7AA6-4E82-8907-B72DF54A654E}" type="datetimeFigureOut">
              <a:rPr lang="en-GB" smtClean="0"/>
              <a:t>28/02/2022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E2F88A-9739-434D-972E-8861ED7366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2545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Infection with non-pyogenic organisms: Typhoid and paratyphoid fevers, and sometimes in protozoal infection like malaria. </a:t>
            </a:r>
          </a:p>
          <a:p>
            <a:r>
              <a:rPr lang="en-GB" dirty="0"/>
              <a:t>2. Viral infections: Influenza, mumps, smallpox, AIDS (Acquired immunodeficiency syndrome). </a:t>
            </a:r>
          </a:p>
          <a:p>
            <a:r>
              <a:rPr lang="en-GB" dirty="0"/>
              <a:t>3. Drugs: Chloramphenicol, sulphonamides, aspirin, </a:t>
            </a:r>
            <a:r>
              <a:rPr lang="en-GB" dirty="0" err="1"/>
              <a:t>penicillins</a:t>
            </a:r>
            <a:r>
              <a:rPr lang="en-GB" dirty="0"/>
              <a:t>, </a:t>
            </a:r>
            <a:r>
              <a:rPr lang="en-GB" dirty="0" err="1"/>
              <a:t>cyclosporins</a:t>
            </a:r>
            <a:r>
              <a:rPr lang="en-GB" dirty="0"/>
              <a:t>, phenytoin, etc. Cytotoxic drugs used in treating malignancies may also cause </a:t>
            </a:r>
            <a:r>
              <a:rPr lang="en-GB" dirty="0" err="1"/>
              <a:t>leukopenis</a:t>
            </a:r>
            <a:r>
              <a:rPr lang="en-GB" dirty="0"/>
              <a:t> by depressing the bone marrow (other blood cells may also decrease). </a:t>
            </a:r>
          </a:p>
          <a:p>
            <a:r>
              <a:rPr lang="en-GB" dirty="0"/>
              <a:t>4. Repeated exposures to X-rays and radium: These are used as radiotherapy in cancers, and cause bone marrow depression. </a:t>
            </a:r>
          </a:p>
          <a:p>
            <a:r>
              <a:rPr lang="en-GB" dirty="0"/>
              <a:t>5. Chemical poisons that depress bone marrow: Arsenic, </a:t>
            </a:r>
            <a:r>
              <a:rPr lang="en-GB" dirty="0" err="1"/>
              <a:t>dinitrophenol</a:t>
            </a:r>
            <a:r>
              <a:rPr lang="en-GB" dirty="0"/>
              <a:t>, antimony and others. </a:t>
            </a:r>
          </a:p>
          <a:p>
            <a:r>
              <a:rPr lang="en-GB" dirty="0"/>
              <a:t>6. Malnutrition: Deficiency of vitamin B12 and folate, general malnutrition, starvation, extreme weakness and debility. </a:t>
            </a:r>
          </a:p>
          <a:p>
            <a:r>
              <a:rPr lang="en-GB" dirty="0"/>
              <a:t>7. Hypoplasia and aplasia: Partial or complete depression of bone marrow, i.e., failure of stem cells, may occur as a result of autoimmunity, and other factors. </a:t>
            </a:r>
          </a:p>
          <a:p>
            <a:r>
              <a:rPr lang="en-GB" dirty="0"/>
              <a:t>8. </a:t>
            </a:r>
            <a:r>
              <a:rPr lang="en-GB" dirty="0" err="1"/>
              <a:t>Preleukemic</a:t>
            </a:r>
            <a:r>
              <a:rPr lang="en-GB" dirty="0"/>
              <a:t> stage of </a:t>
            </a:r>
            <a:r>
              <a:rPr lang="en-GB" dirty="0" err="1"/>
              <a:t>leukemias</a:t>
            </a:r>
            <a:r>
              <a:rPr lang="en-GB" dirty="0"/>
              <a:t> may show leukopenia.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E2F88A-9739-434D-972E-8861ED7366E9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67508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Each of the large corner squares are divided by single lines into 16 medium-sized squares each of which has an area of 1/16 m</a:t>
            </a:r>
            <a:r>
              <a:rPr lang="en-GB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GB" sz="1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GB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(1/4 mm × 1/4 mm).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C890B0-C05C-4D87-B470-A363F3FD30D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2417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41071043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3103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45632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CBC9A-EEBA-4329-B837-D9C8141C1E68}" type="datetimeFigureOut">
              <a:rPr lang="en-GB" smtClean="0"/>
              <a:pPr/>
              <a:t>28/02/2022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D4AAB-7466-4E88-87D9-4D5A52E97F13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63134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CBC9A-EEBA-4329-B837-D9C8141C1E68}" type="datetimeFigureOut">
              <a:rPr lang="en-GB" smtClean="0"/>
              <a:pPr/>
              <a:t>28/02/2022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D4AAB-7466-4E88-87D9-4D5A52E97F1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2409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CBC9A-EEBA-4329-B837-D9C8141C1E68}" type="datetimeFigureOut">
              <a:rPr lang="en-GB" smtClean="0"/>
              <a:pPr/>
              <a:t>28/02/2022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D4AAB-7466-4E88-87D9-4D5A52E97F13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17373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CBC9A-EEBA-4329-B837-D9C8141C1E68}" type="datetimeFigureOut">
              <a:rPr lang="en-GB" smtClean="0"/>
              <a:pPr/>
              <a:t>28/02/2022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D4AAB-7466-4E88-87D9-4D5A52E97F1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05954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CBC9A-EEBA-4329-B837-D9C8141C1E68}" type="datetimeFigureOut">
              <a:rPr lang="en-GB" smtClean="0"/>
              <a:pPr/>
              <a:t>28/02/2022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D4AAB-7466-4E88-87D9-4D5A52E97F1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35717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CBC9A-EEBA-4329-B837-D9C8141C1E68}" type="datetimeFigureOut">
              <a:rPr lang="en-GB" smtClean="0"/>
              <a:pPr/>
              <a:t>28/02/2022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D4AAB-7466-4E88-87D9-4D5A52E97F1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480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CBC9A-EEBA-4329-B837-D9C8141C1E68}" type="datetimeFigureOut">
              <a:rPr lang="en-GB" smtClean="0"/>
              <a:pPr/>
              <a:t>28/02/2022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D4AAB-7466-4E88-87D9-4D5A52E97F1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56298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695CBC9A-EEBA-4329-B837-D9C8141C1E68}" type="datetimeFigureOut">
              <a:rPr lang="en-GB" smtClean="0"/>
              <a:pPr/>
              <a:t>28/02/2022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GB">
              <a:solidFill>
                <a:srgbClr val="344068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5BD4AAB-7466-4E88-87D9-4D5A52E97F13}" type="slidenum">
              <a:rPr lang="en-GB" smtClean="0">
                <a:solidFill>
                  <a:srgbClr val="344068"/>
                </a:solidFill>
              </a:rPr>
              <a:pPr/>
              <a:t>‹#›</a:t>
            </a:fld>
            <a:endParaRPr lang="en-GB">
              <a:solidFill>
                <a:srgbClr val="34406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227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4167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CBC9A-EEBA-4329-B837-D9C8141C1E68}" type="datetimeFigureOut">
              <a:rPr lang="en-GB" smtClean="0"/>
              <a:pPr/>
              <a:t>28/02/2022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D4AAB-7466-4E88-87D9-4D5A52E97F1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09413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CBC9A-EEBA-4329-B837-D9C8141C1E68}" type="datetimeFigureOut">
              <a:rPr lang="en-GB" smtClean="0"/>
              <a:pPr/>
              <a:t>28/02/2022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D4AAB-7466-4E88-87D9-4D5A52E97F1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15734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CBC9A-EEBA-4329-B837-D9C8141C1E68}" type="datetimeFigureOut">
              <a:rPr lang="en-GB" smtClean="0"/>
              <a:pPr/>
              <a:t>28/02/2022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D4AAB-7466-4E88-87D9-4D5A52E97F1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4902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3361920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19661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12331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6657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039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29148846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54362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 /><Relationship Id="rId3" Type="http://schemas.openxmlformats.org/officeDocument/2006/relationships/slideLayout" Target="../slideLayouts/slideLayout14.xml" /><Relationship Id="rId7" Type="http://schemas.openxmlformats.org/officeDocument/2006/relationships/slideLayout" Target="../slideLayouts/slideLayout18.xml" /><Relationship Id="rId12" Type="http://schemas.openxmlformats.org/officeDocument/2006/relationships/theme" Target="../theme/theme2.xml" /><Relationship Id="rId2" Type="http://schemas.openxmlformats.org/officeDocument/2006/relationships/slideLayout" Target="../slideLayouts/slideLayout13.xml" /><Relationship Id="rId1" Type="http://schemas.openxmlformats.org/officeDocument/2006/relationships/slideLayout" Target="../slideLayouts/slideLayout12.xml" /><Relationship Id="rId6" Type="http://schemas.openxmlformats.org/officeDocument/2006/relationships/slideLayout" Target="../slideLayouts/slideLayout17.xml" /><Relationship Id="rId11" Type="http://schemas.openxmlformats.org/officeDocument/2006/relationships/slideLayout" Target="../slideLayouts/slideLayout22.xml" /><Relationship Id="rId5" Type="http://schemas.openxmlformats.org/officeDocument/2006/relationships/slideLayout" Target="../slideLayouts/slideLayout16.xml" /><Relationship Id="rId10" Type="http://schemas.openxmlformats.org/officeDocument/2006/relationships/slideLayout" Target="../slideLayouts/slideLayout21.xml" /><Relationship Id="rId4" Type="http://schemas.openxmlformats.org/officeDocument/2006/relationships/slideLayout" Target="../slideLayouts/slideLayout15.xml" /><Relationship Id="rId9" Type="http://schemas.openxmlformats.org/officeDocument/2006/relationships/slideLayout" Target="../slideLayouts/slideLayout20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259497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8" r:id="rId1"/>
    <p:sldLayoutId id="2147483959" r:id="rId2"/>
    <p:sldLayoutId id="2147483960" r:id="rId3"/>
    <p:sldLayoutId id="2147483961" r:id="rId4"/>
    <p:sldLayoutId id="2147483962" r:id="rId5"/>
    <p:sldLayoutId id="2147483963" r:id="rId6"/>
    <p:sldLayoutId id="2147483964" r:id="rId7"/>
    <p:sldLayoutId id="2147483965" r:id="rId8"/>
    <p:sldLayoutId id="2147483966" r:id="rId9"/>
    <p:sldLayoutId id="2147483967" r:id="rId10"/>
    <p:sldLayoutId id="2147483968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368">
          <p15:clr>
            <a:srgbClr val="F26B43"/>
          </p15:clr>
        </p15:guide>
        <p15:guide id="2" orient="horz" pos="1440">
          <p15:clr>
            <a:srgbClr val="F26B43"/>
          </p15:clr>
        </p15:guide>
        <p15:guide id="3" orient="horz" pos="3696">
          <p15:clr>
            <a:srgbClr val="F26B43"/>
          </p15:clr>
        </p15:guide>
        <p15:guide id="4" orient="horz" pos="432">
          <p15:clr>
            <a:srgbClr val="F26B43"/>
          </p15:clr>
        </p15:guide>
        <p15:guide id="5" orient="horz" pos="1512">
          <p15:clr>
            <a:srgbClr val="F26B43"/>
          </p15:clr>
        </p15:guide>
        <p15:guide id="6" pos="6912">
          <p15:clr>
            <a:srgbClr val="F26B43"/>
          </p15:clr>
        </p15:guide>
        <p15:guide id="7" pos="936">
          <p15:clr>
            <a:srgbClr val="F26B43"/>
          </p15:clr>
        </p15:guide>
        <p15:guide id="8" pos="864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695CBC9A-EEBA-4329-B837-D9C8141C1E68}" type="datetimeFigureOut">
              <a:rPr lang="en-GB" smtClean="0"/>
              <a:pPr/>
              <a:t>28/02/2022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85BD4AAB-7466-4E88-87D9-4D5A52E97F13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3535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0" r:id="rId1"/>
    <p:sldLayoutId id="2147483971" r:id="rId2"/>
    <p:sldLayoutId id="2147483972" r:id="rId3"/>
    <p:sldLayoutId id="2147483973" r:id="rId4"/>
    <p:sldLayoutId id="2147483974" r:id="rId5"/>
    <p:sldLayoutId id="2147483975" r:id="rId6"/>
    <p:sldLayoutId id="2147483976" r:id="rId7"/>
    <p:sldLayoutId id="2147483977" r:id="rId8"/>
    <p:sldLayoutId id="2147483978" r:id="rId9"/>
    <p:sldLayoutId id="2147483979" r:id="rId10"/>
    <p:sldLayoutId id="2147483980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 /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13.xml" 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2.xml" 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 /><Relationship Id="rId1" Type="http://schemas.openxmlformats.org/officeDocument/2006/relationships/slideLayout" Target="../slideLayouts/slideLayout2.xml" 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2743200"/>
            <a:ext cx="9753600" cy="1371600"/>
          </a:xfrm>
        </p:spPr>
        <p:txBody>
          <a:bodyPr/>
          <a:lstStyle/>
          <a:p>
            <a:r>
              <a:rPr lang="en-GB" sz="9600" b="1" dirty="0"/>
              <a:t>WBC count </a:t>
            </a:r>
          </a:p>
        </p:txBody>
      </p:sp>
    </p:spTree>
    <p:extLst>
      <p:ext uri="{BB962C8B-B14F-4D97-AF65-F5344CB8AC3E}">
        <p14:creationId xmlns:p14="http://schemas.microsoft.com/office/powerpoint/2010/main" val="20523989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6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Procedure</a:t>
            </a:r>
            <a:endParaRPr lang="en-GB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286000"/>
            <a:ext cx="9601200" cy="4469642"/>
          </a:xfrm>
        </p:spPr>
        <p:txBody>
          <a:bodyPr>
            <a:noAutofit/>
          </a:bodyPr>
          <a:lstStyle/>
          <a:p>
            <a:pPr marL="457200" indent="-457200" algn="just">
              <a:lnSpc>
                <a:spcPct val="200000"/>
              </a:lnSpc>
              <a:buFont typeface="+mj-lt"/>
              <a:buAutoNum type="arabicPeriod" startAt="5"/>
            </a:pPr>
            <a:r>
              <a:rPr lang="en-GB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Charge the chamber with diluted blood.	</a:t>
            </a:r>
          </a:p>
          <a:p>
            <a:pPr marL="457200" indent="-457200" algn="just">
              <a:lnSpc>
                <a:spcPct val="200000"/>
              </a:lnSpc>
              <a:buFont typeface="+mj-lt"/>
              <a:buAutoNum type="arabicPeriod" startAt="5"/>
            </a:pPr>
            <a:r>
              <a:rPr lang="en-GB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Move the chamber to the microscope and focus the grid to see the WBC square. </a:t>
            </a:r>
          </a:p>
          <a:p>
            <a:pPr lvl="1" algn="just">
              <a:lnSpc>
                <a:spcPct val="200000"/>
              </a:lnSpc>
            </a:pPr>
            <a:r>
              <a:rPr lang="en-GB" i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Wait for 3–4 minutes for the cells to settle down.</a:t>
            </a:r>
          </a:p>
          <a:p>
            <a:pPr lvl="1" algn="just">
              <a:lnSpc>
                <a:spcPct val="200000"/>
              </a:lnSpc>
            </a:pPr>
            <a:r>
              <a:rPr lang="en-GB" i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leukocytes appear as round, shiny, darkish dots, with a halo around them. </a:t>
            </a:r>
          </a:p>
        </p:txBody>
      </p:sp>
    </p:spTree>
    <p:extLst>
      <p:ext uri="{BB962C8B-B14F-4D97-AF65-F5344CB8AC3E}">
        <p14:creationId xmlns:p14="http://schemas.microsoft.com/office/powerpoint/2010/main" val="2094234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Procedure</a:t>
            </a:r>
            <a:endParaRPr lang="en-GB" sz="40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286000"/>
            <a:ext cx="9601200" cy="4469642"/>
          </a:xfrm>
        </p:spPr>
        <p:txBody>
          <a:bodyPr>
            <a:normAutofit/>
          </a:bodyPr>
          <a:lstStyle/>
          <a:p>
            <a:pPr marL="457200" indent="-457200" algn="just">
              <a:lnSpc>
                <a:spcPct val="250000"/>
              </a:lnSpc>
              <a:buFont typeface="+mj-lt"/>
              <a:buAutoNum type="arabicPeriod" startAt="7"/>
            </a:pPr>
            <a:r>
              <a:rPr lang="en-GB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Counting the cells</a:t>
            </a:r>
          </a:p>
          <a:p>
            <a:pPr lvl="1" algn="just">
              <a:lnSpc>
                <a:spcPct val="250000"/>
              </a:lnSpc>
            </a:pPr>
            <a:r>
              <a:rPr lang="en-GB" sz="2800" i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Count the WBCs in 16 squares under low power. </a:t>
            </a:r>
          </a:p>
          <a:p>
            <a:pPr lvl="1" algn="just">
              <a:lnSpc>
                <a:spcPct val="250000"/>
              </a:lnSpc>
            </a:pPr>
            <a:r>
              <a:rPr lang="en-GB" sz="2800" i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Count the cells in the 4 groups of 16 squares each.</a:t>
            </a:r>
          </a:p>
        </p:txBody>
      </p:sp>
    </p:spTree>
    <p:extLst>
      <p:ext uri="{BB962C8B-B14F-4D97-AF65-F5344CB8AC3E}">
        <p14:creationId xmlns:p14="http://schemas.microsoft.com/office/powerpoint/2010/main" val="20432152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counting grid</a:t>
            </a:r>
            <a:endParaRPr lang="en-GB" sz="48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2"/>
            <a:ext cx="10058400" cy="4859867"/>
          </a:xfrm>
        </p:spPr>
        <p:txBody>
          <a:bodyPr>
            <a:normAutofit/>
          </a:bodyPr>
          <a:lstStyle/>
          <a:p>
            <a:pPr algn="just">
              <a:lnSpc>
                <a:spcPct val="250000"/>
              </a:lnSpc>
              <a:buFont typeface="Wingdings" panose="05000000000000000000" pitchFamily="2" charset="2"/>
              <a:buChar char="§"/>
            </a:pPr>
            <a:r>
              <a:rPr lang="en-GB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4 large corner squares (WBC squares) are lightly etched, with single lines.</a:t>
            </a:r>
          </a:p>
          <a:p>
            <a:pPr algn="just">
              <a:lnSpc>
                <a:spcPct val="250000"/>
              </a:lnSpc>
              <a:buFont typeface="Wingdings" panose="05000000000000000000" pitchFamily="2" charset="2"/>
              <a:buChar char="§"/>
            </a:pPr>
            <a:r>
              <a:rPr lang="en-GB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Each of these 4 squares are divided into </a:t>
            </a:r>
            <a:r>
              <a:rPr lang="en-GB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 medium squares </a:t>
            </a:r>
            <a:r>
              <a:rPr lang="en-GB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single lines.</a:t>
            </a:r>
          </a:p>
        </p:txBody>
      </p:sp>
    </p:spTree>
    <p:extLst>
      <p:ext uri="{BB962C8B-B14F-4D97-AF65-F5344CB8AC3E}">
        <p14:creationId xmlns:p14="http://schemas.microsoft.com/office/powerpoint/2010/main" val="20946545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7" t="8322" r="652" b="5465"/>
          <a:stretch/>
        </p:blipFill>
        <p:spPr>
          <a:xfrm>
            <a:off x="1418003" y="0"/>
            <a:ext cx="935599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3900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126388" y="188922"/>
            <a:ext cx="12086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prstClr val="black"/>
                </a:solidFill>
              </a:rPr>
              <a:t>1 mm</a:t>
            </a:r>
          </a:p>
        </p:txBody>
      </p:sp>
      <p:sp>
        <p:nvSpPr>
          <p:cNvPr id="4" name="Left-Right Arrow 3"/>
          <p:cNvSpPr/>
          <p:nvPr/>
        </p:nvSpPr>
        <p:spPr>
          <a:xfrm>
            <a:off x="6139117" y="759722"/>
            <a:ext cx="5076000" cy="180000"/>
          </a:xfrm>
          <a:prstGeom prst="leftRightArrow">
            <a:avLst/>
          </a:prstGeom>
          <a:ln w="381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7" name="Left-Right Arrow 16"/>
          <p:cNvSpPr/>
          <p:nvPr/>
        </p:nvSpPr>
        <p:spPr>
          <a:xfrm rot="16200000" flipV="1">
            <a:off x="8970674" y="3620200"/>
            <a:ext cx="5040000" cy="180000"/>
          </a:xfrm>
          <a:prstGeom prst="leftRightArrow">
            <a:avLst/>
          </a:prstGeom>
          <a:ln w="381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 rot="5400000" flipV="1">
            <a:off x="11282784" y="3385688"/>
            <a:ext cx="1187358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prstClr val="black"/>
                </a:solidFill>
              </a:rPr>
              <a:t>1 mm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982638" y="1624084"/>
            <a:ext cx="1024946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686745" y="3156201"/>
            <a:ext cx="2006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b="1" dirty="0">
                <a:solidFill>
                  <a:srgbClr val="002060"/>
                </a:solidFill>
              </a:rPr>
              <a:t>WBC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395980" y="381000"/>
                <a:ext cx="5552507" cy="60016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Length of the square= 1 mm</a:t>
                </a:r>
              </a:p>
              <a:p>
                <a:endParaRPr lang="en-GB" sz="24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GB" sz="24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GB" sz="2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Width of the square= 1 mm</a:t>
                </a:r>
              </a:p>
              <a:p>
                <a:endParaRPr lang="en-GB" sz="24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GB" sz="24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GB" sz="2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Depth of the square= 1/10 mm</a:t>
                </a:r>
              </a:p>
              <a:p>
                <a:endParaRPr lang="en-GB" sz="24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GB" sz="24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GB" sz="2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Area of the square=1 * 1= 1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GB" sz="24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mm</m:t>
                        </m:r>
                      </m:e>
                      <m:sup>
                        <m:r>
                          <a:rPr lang="en-GB" sz="24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2 </m:t>
                        </m:r>
                      </m:sup>
                    </m:sSup>
                  </m:oMath>
                </a14:m>
                <a:r>
                  <a:rPr lang="en-GB" sz="2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</a:p>
              <a:p>
                <a:endParaRPr lang="en-GB" sz="24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GB" sz="24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GB" sz="2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Volume of the square= 1 * 1/10= 1/10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GB" sz="24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mm</m:t>
                        </m:r>
                      </m:e>
                      <m:sup>
                        <m:r>
                          <a:rPr lang="en-GB" sz="24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GB" sz="24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GB" sz="24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GB" sz="24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GB" sz="2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Volume of 4 squares= 1/0 * 4= 4/10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GB" sz="24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mm</m:t>
                        </m:r>
                      </m:e>
                      <m:sup>
                        <m:r>
                          <a:rPr lang="en-GB" sz="24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GB" sz="2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980" y="381000"/>
                <a:ext cx="5552507" cy="6001643"/>
              </a:xfrm>
              <a:prstGeom prst="rect">
                <a:avLst/>
              </a:prstGeom>
              <a:blipFill rotWithShape="0">
                <a:blip r:embed="rId2"/>
                <a:stretch>
                  <a:fillRect l="-1756" t="-813" b="-132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6170045" y="1202900"/>
          <a:ext cx="5040000" cy="504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6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6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6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60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260000">
                <a:tc>
                  <a:txBody>
                    <a:bodyPr/>
                    <a:lstStyle/>
                    <a:p>
                      <a:endParaRPr lang="en-GB" sz="1800" dirty="0">
                        <a:ln cmpd="tri">
                          <a:solidFill>
                            <a:schemeClr val="accent1"/>
                          </a:solidFill>
                        </a:ln>
                      </a:endParaRPr>
                    </a:p>
                  </a:txBody>
                  <a:tcPr marL="92099" marR="92099" marT="46049" marB="46049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800">
                        <a:ln cmpd="tri">
                          <a:solidFill>
                            <a:schemeClr val="accent1"/>
                          </a:solidFill>
                        </a:ln>
                      </a:endParaRPr>
                    </a:p>
                  </a:txBody>
                  <a:tcPr marL="92099" marR="92099" marT="46049" marB="460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800">
                        <a:ln cmpd="tri">
                          <a:solidFill>
                            <a:schemeClr val="accent1"/>
                          </a:solidFill>
                        </a:ln>
                      </a:endParaRPr>
                    </a:p>
                  </a:txBody>
                  <a:tcPr marL="92099" marR="92099" marT="46049" marB="460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800" dirty="0">
                        <a:ln cmpd="tri">
                          <a:solidFill>
                            <a:schemeClr val="accent1"/>
                          </a:solidFill>
                        </a:ln>
                      </a:endParaRPr>
                    </a:p>
                  </a:txBody>
                  <a:tcPr marL="92099" marR="92099" marT="46049" marB="460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60000">
                <a:tc>
                  <a:txBody>
                    <a:bodyPr/>
                    <a:lstStyle/>
                    <a:p>
                      <a:endParaRPr lang="en-GB" sz="1800">
                        <a:ln cmpd="tri">
                          <a:solidFill>
                            <a:schemeClr val="accent1"/>
                          </a:solidFill>
                        </a:ln>
                      </a:endParaRPr>
                    </a:p>
                  </a:txBody>
                  <a:tcPr marL="92099" marR="92099" marT="46049" marB="46049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800" dirty="0">
                        <a:ln cmpd="tri">
                          <a:solidFill>
                            <a:schemeClr val="accent1"/>
                          </a:solidFill>
                        </a:ln>
                      </a:endParaRPr>
                    </a:p>
                  </a:txBody>
                  <a:tcPr marL="92099" marR="92099" marT="46049" marB="460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800">
                        <a:ln cmpd="tri">
                          <a:solidFill>
                            <a:schemeClr val="accent1"/>
                          </a:solidFill>
                        </a:ln>
                      </a:endParaRPr>
                    </a:p>
                  </a:txBody>
                  <a:tcPr marL="92099" marR="92099" marT="46049" marB="460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800" dirty="0">
                        <a:ln cmpd="tri">
                          <a:solidFill>
                            <a:schemeClr val="accent1"/>
                          </a:solidFill>
                        </a:ln>
                      </a:endParaRPr>
                    </a:p>
                  </a:txBody>
                  <a:tcPr marL="92099" marR="92099" marT="46049" marB="460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60000">
                <a:tc>
                  <a:txBody>
                    <a:bodyPr/>
                    <a:lstStyle/>
                    <a:p>
                      <a:endParaRPr lang="en-GB" sz="1800">
                        <a:ln cmpd="tri">
                          <a:solidFill>
                            <a:schemeClr val="accent1"/>
                          </a:solidFill>
                        </a:ln>
                      </a:endParaRPr>
                    </a:p>
                  </a:txBody>
                  <a:tcPr marL="92099" marR="92099" marT="46049" marB="46049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800" dirty="0">
                        <a:ln cmpd="tri">
                          <a:solidFill>
                            <a:schemeClr val="accent1"/>
                          </a:solidFill>
                        </a:ln>
                      </a:endParaRPr>
                    </a:p>
                  </a:txBody>
                  <a:tcPr marL="92099" marR="92099" marT="46049" marB="460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800" dirty="0">
                        <a:ln cmpd="tri">
                          <a:solidFill>
                            <a:schemeClr val="accent1"/>
                          </a:solidFill>
                        </a:ln>
                      </a:endParaRPr>
                    </a:p>
                  </a:txBody>
                  <a:tcPr marL="92099" marR="92099" marT="46049" marB="460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800" dirty="0">
                        <a:ln cmpd="tri">
                          <a:solidFill>
                            <a:schemeClr val="accent1"/>
                          </a:solidFill>
                        </a:ln>
                      </a:endParaRPr>
                    </a:p>
                  </a:txBody>
                  <a:tcPr marL="92099" marR="92099" marT="46049" marB="460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60000">
                <a:tc>
                  <a:txBody>
                    <a:bodyPr/>
                    <a:lstStyle/>
                    <a:p>
                      <a:endParaRPr lang="en-GB" sz="1800" dirty="0">
                        <a:ln cmpd="tri">
                          <a:solidFill>
                            <a:schemeClr val="accent1"/>
                          </a:solidFill>
                        </a:ln>
                      </a:endParaRPr>
                    </a:p>
                  </a:txBody>
                  <a:tcPr marL="92099" marR="92099" marT="46049" marB="46049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800" dirty="0">
                        <a:ln cmpd="tri">
                          <a:solidFill>
                            <a:schemeClr val="accent1"/>
                          </a:solidFill>
                        </a:ln>
                      </a:endParaRPr>
                    </a:p>
                  </a:txBody>
                  <a:tcPr marL="92099" marR="92099" marT="46049" marB="460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800" dirty="0">
                        <a:ln cmpd="tri">
                          <a:solidFill>
                            <a:schemeClr val="accent1"/>
                          </a:solidFill>
                        </a:ln>
                      </a:endParaRPr>
                    </a:p>
                  </a:txBody>
                  <a:tcPr marL="92099" marR="92099" marT="46049" marB="460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800" dirty="0">
                        <a:ln cmpd="tri">
                          <a:solidFill>
                            <a:schemeClr val="accent1"/>
                          </a:solidFill>
                        </a:ln>
                      </a:endParaRPr>
                    </a:p>
                  </a:txBody>
                  <a:tcPr marL="92099" marR="92099" marT="46049" marB="460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0" y="6324600"/>
            <a:ext cx="12192000" cy="540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07894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Rules for counting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286000"/>
            <a:ext cx="9601200" cy="4572000"/>
          </a:xfrm>
        </p:spPr>
        <p:txBody>
          <a:bodyPr>
            <a:normAutofit/>
          </a:bodyPr>
          <a:lstStyle/>
          <a:p>
            <a:pPr algn="just">
              <a:lnSpc>
                <a:spcPct val="250000"/>
              </a:lnSpc>
            </a:pPr>
            <a:r>
              <a:rPr lang="en-GB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Cells lying within a square are to be counted with that square.</a:t>
            </a:r>
          </a:p>
          <a:p>
            <a:pPr algn="just">
              <a:lnSpc>
                <a:spcPct val="250000"/>
              </a:lnSpc>
            </a:pPr>
            <a:r>
              <a:rPr lang="en-GB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Cells lying on or touching its lower horizontal and left vertical lines are to be counted with that particular square (</a:t>
            </a:r>
            <a:r>
              <a:rPr lang="en-GB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 shape rule</a:t>
            </a:r>
            <a:r>
              <a:rPr lang="en-GB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9360575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Rules for counting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286000"/>
            <a:ext cx="9601200" cy="4572000"/>
          </a:xfrm>
        </p:spPr>
        <p:txBody>
          <a:bodyPr>
            <a:normAutofit/>
          </a:bodyPr>
          <a:lstStyle/>
          <a:p>
            <a:pPr algn="just">
              <a:lnSpc>
                <a:spcPct val="300000"/>
              </a:lnSpc>
            </a:pPr>
            <a:r>
              <a:rPr lang="en-GB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Cells lying on or touching its upper horizontal and right vertical lines are to be omitted from that square because they will be counted with the adjacent squares.</a:t>
            </a:r>
          </a:p>
        </p:txBody>
      </p:sp>
    </p:spTree>
    <p:extLst>
      <p:ext uri="{BB962C8B-B14F-4D97-AF65-F5344CB8AC3E}">
        <p14:creationId xmlns:p14="http://schemas.microsoft.com/office/powerpoint/2010/main" val="31112784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Observations and results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286000"/>
            <a:ext cx="9601200" cy="4572000"/>
          </a:xfrm>
        </p:spPr>
        <p:txBody>
          <a:bodyPr>
            <a:normAutofit/>
          </a:bodyPr>
          <a:lstStyle/>
          <a:p>
            <a:pPr algn="just">
              <a:lnSpc>
                <a:spcPct val="250000"/>
              </a:lnSpc>
            </a:pPr>
            <a:r>
              <a:rPr lang="en-GB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Add up the number of cells in each of the 4 blocks of 16 medium squares.</a:t>
            </a:r>
          </a:p>
          <a:p>
            <a:pPr algn="just">
              <a:lnSpc>
                <a:spcPct val="250000"/>
              </a:lnSpc>
            </a:pPr>
            <a:r>
              <a:rPr lang="en-GB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difference of more than 20 between any 2 blocks indicates uneven distribution.</a:t>
            </a:r>
          </a:p>
          <a:p>
            <a:pPr algn="just">
              <a:lnSpc>
                <a:spcPct val="250000"/>
              </a:lnSpc>
            </a:pPr>
            <a:endParaRPr lang="en-GB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95424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Observations and results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286000"/>
            <a:ext cx="9601200" cy="4572000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210000"/>
              </a:lnSpc>
            </a:pPr>
            <a:r>
              <a:rPr lang="en-GB" sz="3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Calculation of dilution factor </a:t>
            </a:r>
          </a:p>
          <a:p>
            <a:pPr lvl="1" algn="just">
              <a:lnSpc>
                <a:spcPct val="260000"/>
              </a:lnSpc>
            </a:pPr>
            <a:r>
              <a:rPr lang="en-GB" sz="3000" i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volume of the bulb is 10</a:t>
            </a:r>
          </a:p>
          <a:p>
            <a:pPr lvl="1" algn="just">
              <a:lnSpc>
                <a:spcPct val="260000"/>
              </a:lnSpc>
            </a:pPr>
            <a:r>
              <a:rPr lang="en-GB" sz="3000" i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gives a dilution of 0.5 in 10, or 1 in 20 </a:t>
            </a:r>
          </a:p>
          <a:p>
            <a:pPr lvl="1" algn="just">
              <a:lnSpc>
                <a:spcPct val="260000"/>
              </a:lnSpc>
            </a:pPr>
            <a:r>
              <a:rPr lang="en-GB" sz="3000" i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dilution factor = 1/20</a:t>
            </a:r>
            <a:endParaRPr lang="en-GB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55226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Observations and results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371600" y="2286000"/>
                <a:ext cx="9601200" cy="4419600"/>
              </a:xfrm>
            </p:spPr>
            <p:txBody>
              <a:bodyPr>
                <a:normAutofit/>
              </a:bodyPr>
              <a:lstStyle/>
              <a:p>
                <a:pPr algn="just">
                  <a:lnSpc>
                    <a:spcPct val="250000"/>
                  </a:lnSpc>
                </a:pPr>
                <a:r>
                  <a:rPr lang="en-GB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We can calculate the number of WBC as shown below: </a:t>
                </a:r>
              </a:p>
              <a:p>
                <a:pPr lvl="1" algn="just">
                  <a:lnSpc>
                    <a:spcPct val="250000"/>
                  </a:lnSpc>
                </a:pPr>
                <a:r>
                  <a:rPr lang="en-GB" sz="2400" i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volume of calculated area= 4/10</a:t>
                </a:r>
              </a:p>
              <a:p>
                <a:pPr lvl="1" algn="just">
                  <a:lnSpc>
                    <a:spcPct val="250000"/>
                  </a:lnSpc>
                </a:pPr>
                <a:r>
                  <a:rPr lang="en-GB" sz="2400" i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dilution factor = 1/20 </a:t>
                </a:r>
              </a:p>
              <a:p>
                <a:pPr lvl="1" algn="just">
                  <a:lnSpc>
                    <a:spcPct val="250000"/>
                  </a:lnSpc>
                </a:pPr>
                <a:r>
                  <a:rPr lang="en-GB" sz="2400" i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diluted volume =4/10 * 1/20 = 1/50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GB" sz="2400" i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mm</m:t>
                        </m:r>
                      </m:e>
                      <m:sup>
                        <m:r>
                          <a:rPr lang="en-GB" sz="2400" i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GB" sz="2400" i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endParaRPr lang="en-GB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71600" y="2286000"/>
                <a:ext cx="9601200" cy="4419600"/>
              </a:xfrm>
              <a:blipFill rotWithShape="0">
                <a:blip r:embed="rId2"/>
                <a:stretch>
                  <a:fillRect l="-11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644155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Principle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286000"/>
            <a:ext cx="9601200" cy="4419600"/>
          </a:xfrm>
        </p:spPr>
        <p:txBody>
          <a:bodyPr>
            <a:normAutofit/>
          </a:bodyPr>
          <a:lstStyle/>
          <a:p>
            <a:pPr marL="457200" indent="-457200" algn="just">
              <a:lnSpc>
                <a:spcPct val="250000"/>
              </a:lnSpc>
              <a:buFont typeface="+mj-lt"/>
              <a:buAutoNum type="arabicPeriod"/>
            </a:pPr>
            <a:r>
              <a:rPr lang="en-GB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sample of blood is diluted with a diluting fluid which destroys the red cells and stains the nuclei of the leukocytes. </a:t>
            </a:r>
          </a:p>
          <a:p>
            <a:pPr marL="457200" indent="-457200" algn="just">
              <a:lnSpc>
                <a:spcPct val="250000"/>
              </a:lnSpc>
              <a:buFont typeface="+mj-lt"/>
              <a:buAutoNum type="arabicPeriod"/>
            </a:pPr>
            <a:r>
              <a:rPr lang="en-GB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cells are then counted in a counting chamber and their number in undiluted blood reported as leukocytes/mm</a:t>
            </a:r>
            <a:r>
              <a:rPr lang="en-GB" sz="24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GB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250000"/>
              </a:lnSpc>
            </a:pPr>
            <a:endParaRPr lang="en-GB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93027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Observations and results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371600" y="2286000"/>
                <a:ext cx="9601200" cy="4419600"/>
              </a:xfrm>
            </p:spPr>
            <p:txBody>
              <a:bodyPr>
                <a:normAutofit/>
              </a:bodyPr>
              <a:lstStyle/>
              <a:p>
                <a:pPr lvl="1" algn="just">
                  <a:lnSpc>
                    <a:spcPct val="220000"/>
                  </a:lnSpc>
                </a:pPr>
                <a:r>
                  <a:rPr lang="en-GB" sz="3200" i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 cell counted = M</a:t>
                </a:r>
              </a:p>
              <a:p>
                <a:pPr lvl="1" algn="just">
                  <a:lnSpc>
                    <a:spcPct val="220000"/>
                  </a:lnSpc>
                </a:pPr>
                <a:r>
                  <a:rPr lang="en-GB" sz="3200" i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WBC count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2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3200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       </m:t>
                        </m:r>
                        <m:r>
                          <m:rPr>
                            <m:sty m:val="p"/>
                          </m:rPr>
                          <a:rPr lang="en-GB" sz="3200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M</m:t>
                        </m:r>
                        <m:r>
                          <a:rPr lang="en-GB" sz="3200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∗1        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en-GB" sz="32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GB" sz="3200" b="0" i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    1     </m:t>
                            </m:r>
                          </m:num>
                          <m:den>
                            <m:r>
                              <a:rPr lang="en-GB" sz="3200" b="0" i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   50    </m:t>
                            </m:r>
                          </m:den>
                        </m:f>
                      </m:den>
                    </m:f>
                  </m:oMath>
                </a14:m>
                <a:r>
                  <a:rPr lang="en-GB" sz="3200" i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</a:p>
              <a:p>
                <a:pPr lvl="1" algn="just">
                  <a:lnSpc>
                    <a:spcPct val="220000"/>
                  </a:lnSpc>
                </a:pPr>
                <a:r>
                  <a:rPr lang="en-GB" sz="3200" i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WBC count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GB" sz="3200" b="0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cells</m:t>
                        </m:r>
                        <m:r>
                          <a:rPr lang="en-GB" sz="3200" b="0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m:rPr>
                            <m:sty m:val="p"/>
                          </m:rPr>
                          <a:rPr lang="en-GB" sz="3200" i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mm</m:t>
                        </m:r>
                      </m:e>
                      <m:sup>
                        <m:r>
                          <a:rPr lang="en-GB" sz="3200" i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GB" sz="3200" i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= M * 50 </a:t>
                </a:r>
              </a:p>
            </p:txBody>
          </p:sp>
        </mc:Choice>
        <mc:Fallback xmlns="">
          <p:sp>
            <p:nvSpPr>
              <p:cNvPr id="4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71600" y="2286000"/>
                <a:ext cx="9601200" cy="4419600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047571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Observations and results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371600" y="2286000"/>
                <a:ext cx="9601200" cy="4419600"/>
              </a:xfrm>
            </p:spPr>
            <p:txBody>
              <a:bodyPr>
                <a:normAutofit/>
              </a:bodyPr>
              <a:lstStyle/>
              <a:p>
                <a:pPr algn="just">
                  <a:lnSpc>
                    <a:spcPct val="250000"/>
                  </a:lnSpc>
                </a:pPr>
                <a:r>
                  <a:rPr lang="en-GB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Express your result as ..... cells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m:rPr>
                            <m:sty m:val="p"/>
                          </m:rPr>
                          <a:rPr lang="en-GB" sz="24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mm</m:t>
                        </m:r>
                      </m:e>
                      <m:sup>
                        <m:r>
                          <a:rPr lang="en-GB" sz="24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GB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  <a:p>
                <a:pPr algn="just">
                  <a:lnSpc>
                    <a:spcPct val="250000"/>
                  </a:lnSpc>
                </a:pPr>
                <a:r>
                  <a:rPr lang="en-GB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normal cell counts ranges;</a:t>
                </a:r>
              </a:p>
              <a:p>
                <a:pPr lvl="1" algn="just">
                  <a:lnSpc>
                    <a:spcPct val="250000"/>
                  </a:lnSpc>
                </a:pPr>
                <a:r>
                  <a:rPr lang="en-GB" sz="2400" i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Adults = (4000 - 11,000</a:t>
                </a:r>
                <a14:m>
                  <m:oMath xmlns:m="http://schemas.openxmlformats.org/officeDocument/2006/math">
                    <m:r>
                      <a:rPr lang="en-GB" sz="2400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) </m:t>
                    </m:r>
                    <m:r>
                      <m:rPr>
                        <m:sty m:val="p"/>
                      </m:rPr>
                      <a:rPr lang="en-GB" sz="2400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cell</m:t>
                    </m:r>
                    <m:sSup>
                      <m:sSupPr>
                        <m:ctrlPr>
                          <a:rPr lang="en-GB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i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m:rPr>
                            <m:sty m:val="p"/>
                          </m:rPr>
                          <a:rPr lang="en-GB" sz="2400" i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mm</m:t>
                        </m:r>
                      </m:e>
                      <m:sup>
                        <m:r>
                          <a:rPr lang="en-GB" sz="2400" i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GB" sz="2400" i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lvl="1" algn="just">
                  <a:lnSpc>
                    <a:spcPct val="250000"/>
                  </a:lnSpc>
                </a:pPr>
                <a:r>
                  <a:rPr lang="en-GB" sz="2400" i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Average of 7000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GB" sz="2400" b="0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cell</m:t>
                        </m:r>
                        <m:r>
                          <a:rPr lang="en-GB" sz="2400" i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m:rPr>
                            <m:sty m:val="p"/>
                          </m:rPr>
                          <a:rPr lang="en-GB" sz="2400" i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mm</m:t>
                        </m:r>
                      </m:e>
                      <m:sup>
                        <m:r>
                          <a:rPr lang="en-GB" sz="2400" i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GB" sz="2400" i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71600" y="2286000"/>
                <a:ext cx="9601200" cy="4419600"/>
              </a:xfrm>
              <a:blipFill rotWithShape="0">
                <a:blip r:embed="rId2"/>
                <a:stretch>
                  <a:fillRect l="-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169519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PRECAUTIONS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286000"/>
            <a:ext cx="9601200" cy="4419600"/>
          </a:xfrm>
        </p:spPr>
        <p:txBody>
          <a:bodyPr>
            <a:normAutofit/>
          </a:bodyPr>
          <a:lstStyle/>
          <a:p>
            <a:pPr marL="514350" indent="-514350" algn="just">
              <a:lnSpc>
                <a:spcPct val="300000"/>
              </a:lnSpc>
              <a:buFont typeface="+mj-lt"/>
              <a:buAutoNum type="arabicPeriod"/>
            </a:pPr>
            <a:r>
              <a:rPr lang="en-GB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Observe all precautions described for getting a finger-prick, filling the pipette, and charging the counting chamber. </a:t>
            </a:r>
          </a:p>
          <a:p>
            <a:pPr marL="514350" indent="-514350" algn="just">
              <a:lnSpc>
                <a:spcPct val="300000"/>
              </a:lnSpc>
              <a:buFont typeface="+mj-lt"/>
              <a:buAutoNum type="arabicPeriod"/>
            </a:pPr>
            <a:r>
              <a:rPr lang="en-GB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Keep all equipment ready before getting a prick. </a:t>
            </a:r>
          </a:p>
        </p:txBody>
      </p:sp>
    </p:spTree>
    <p:extLst>
      <p:ext uri="{BB962C8B-B14F-4D97-AF65-F5344CB8AC3E}">
        <p14:creationId xmlns:p14="http://schemas.microsoft.com/office/powerpoint/2010/main" val="31672410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PRECAUTIONS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286000"/>
            <a:ext cx="9601200" cy="4572000"/>
          </a:xfrm>
        </p:spPr>
        <p:txBody>
          <a:bodyPr>
            <a:noAutofit/>
          </a:bodyPr>
          <a:lstStyle/>
          <a:p>
            <a:pPr algn="just">
              <a:lnSpc>
                <a:spcPct val="250000"/>
              </a:lnSpc>
            </a:pPr>
            <a:r>
              <a:rPr lang="en-GB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When mixing the blood with the Turk’s fluid, give sufficient time for complete </a:t>
            </a:r>
            <a:r>
              <a:rPr lang="en-GB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hemolysis</a:t>
            </a:r>
            <a:r>
              <a:rPr lang="en-GB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red cells. </a:t>
            </a:r>
          </a:p>
          <a:p>
            <a:pPr algn="just">
              <a:lnSpc>
                <a:spcPct val="250000"/>
              </a:lnSpc>
            </a:pPr>
            <a:r>
              <a:rPr lang="en-GB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Continuously “rack” the microscope while identifying and counting the cells. </a:t>
            </a:r>
          </a:p>
        </p:txBody>
      </p:sp>
    </p:spTree>
    <p:extLst>
      <p:ext uri="{BB962C8B-B14F-4D97-AF65-F5344CB8AC3E}">
        <p14:creationId xmlns:p14="http://schemas.microsoft.com/office/powerpoint/2010/main" val="33917345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Normal WBC count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371600" y="2286000"/>
                <a:ext cx="9601200" cy="4419600"/>
              </a:xfrm>
            </p:spPr>
            <p:txBody>
              <a:bodyPr>
                <a:normAutofit/>
              </a:bodyPr>
              <a:lstStyle/>
              <a:p>
                <a:pPr algn="just">
                  <a:lnSpc>
                    <a:spcPct val="300000"/>
                  </a:lnSpc>
                </a:pPr>
                <a:r>
                  <a:rPr lang="en-GB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normal cell counts ranges;</a:t>
                </a:r>
              </a:p>
              <a:p>
                <a:pPr lvl="1" algn="just">
                  <a:lnSpc>
                    <a:spcPct val="300000"/>
                  </a:lnSpc>
                </a:pPr>
                <a:r>
                  <a:rPr lang="en-GB" sz="2800" i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Adults = (4000 - 11,000</a:t>
                </a:r>
                <a14:m>
                  <m:oMath xmlns:m="http://schemas.openxmlformats.org/officeDocument/2006/math">
                    <m:r>
                      <a:rPr lang="en-GB" sz="2800" i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) </m:t>
                    </m:r>
                    <m:r>
                      <m:rPr>
                        <m:sty m:val="p"/>
                      </m:rPr>
                      <a:rPr lang="en-GB" sz="2800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cell</m:t>
                    </m:r>
                    <m:sSup>
                      <m:sSupPr>
                        <m:ctrlPr>
                          <a:rPr lang="en-GB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i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m:rPr>
                            <m:sty m:val="p"/>
                          </m:rPr>
                          <a:rPr lang="en-GB" sz="2800" i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mm</m:t>
                        </m:r>
                      </m:e>
                      <m:sup>
                        <m:r>
                          <a:rPr lang="en-GB" sz="2800" i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GB" sz="2800" i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lvl="1" algn="just">
                  <a:lnSpc>
                    <a:spcPct val="300000"/>
                  </a:lnSpc>
                </a:pPr>
                <a:r>
                  <a:rPr lang="en-GB" sz="2800" i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Average of 7000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GB" sz="2800" b="0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cell</m:t>
                        </m:r>
                        <m:r>
                          <a:rPr lang="en-GB" sz="2800" i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m:rPr>
                            <m:sty m:val="p"/>
                          </m:rPr>
                          <a:rPr lang="en-GB" sz="2800" i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mm</m:t>
                        </m:r>
                      </m:e>
                      <m:sup>
                        <m:r>
                          <a:rPr lang="en-GB" sz="2800" i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GB" sz="2800" i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71600" y="2286000"/>
                <a:ext cx="9601200" cy="4419600"/>
              </a:xfrm>
              <a:blipFill rotWithShape="0">
                <a:blip r:embed="rId2"/>
                <a:stretch>
                  <a:fillRect l="-11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306233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Normal WBC count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286000"/>
            <a:ext cx="9601200" cy="4419600"/>
          </a:xfrm>
        </p:spPr>
        <p:txBody>
          <a:bodyPr>
            <a:normAutofit/>
          </a:bodyPr>
          <a:lstStyle/>
          <a:p>
            <a:pPr algn="just">
              <a:lnSpc>
                <a:spcPct val="200000"/>
              </a:lnSpc>
            </a:pPr>
            <a:r>
              <a:rPr lang="en-GB" sz="2800" b="1" i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Increased WBC count (</a:t>
            </a:r>
            <a:r>
              <a:rPr lang="en-GB" sz="2800" b="1" i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Leukocytosis</a:t>
            </a:r>
            <a:r>
              <a:rPr lang="en-GB" sz="2800" b="1" i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is seen in;</a:t>
            </a:r>
          </a:p>
          <a:p>
            <a:pPr marL="1044702" lvl="1" indent="-514350" algn="just">
              <a:lnSpc>
                <a:spcPct val="150000"/>
              </a:lnSpc>
              <a:buFont typeface="+mj-lt"/>
              <a:buAutoNum type="arabicPeriod"/>
            </a:pPr>
            <a:endParaRPr lang="en-GB" sz="2400" i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3333158"/>
              </p:ext>
            </p:extLst>
          </p:nvPr>
        </p:nvGraphicFramePr>
        <p:xfrm>
          <a:off x="7938303" y="3257770"/>
          <a:ext cx="9000000" cy="24103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2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4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4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71248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No.</a:t>
                      </a:r>
                    </a:p>
                  </a:txBody>
                  <a:tcPr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i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Physiological </a:t>
                      </a:r>
                      <a:r>
                        <a:rPr lang="en-GB" sz="2400" b="1" i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Leukocytosis</a:t>
                      </a:r>
                      <a:endParaRPr lang="en-GB" sz="2400" b="1" i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Pathological </a:t>
                      </a:r>
                      <a:r>
                        <a:rPr lang="en-GB" sz="2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Leukocytosis</a:t>
                      </a:r>
                      <a:r>
                        <a:rPr lang="en-GB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5312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73152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GB" sz="2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Physical exercise</a:t>
                      </a:r>
                      <a:endParaRPr lang="en-GB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Acute infection 	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1248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Mental stress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Acute haemorrhage</a:t>
                      </a:r>
                      <a:r>
                        <a:rPr lang="en-GB" sz="20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&amp; burns </a:t>
                      </a:r>
                      <a:endParaRPr lang="en-GB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1248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Pregnancy </a:t>
                      </a:r>
                      <a:endParaRPr lang="en-GB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Malignancies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1248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Extremes of temperatures</a:t>
                      </a:r>
                      <a:endParaRPr lang="en-GB" sz="2000" i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Surgical operations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مربع نص 5">
            <a:extLst>
              <a:ext uri="{FF2B5EF4-FFF2-40B4-BE49-F238E27FC236}">
                <a16:creationId xmlns:a16="http://schemas.microsoft.com/office/drawing/2014/main" id="{AB65263F-E563-E144-A75E-01B226F9828A}"/>
              </a:ext>
            </a:extLst>
          </p:cNvPr>
          <p:cNvSpPr txBox="1"/>
          <p:nvPr/>
        </p:nvSpPr>
        <p:spPr>
          <a:xfrm>
            <a:off x="1219199" y="3429000"/>
            <a:ext cx="9187103" cy="44781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algn="ctr" rtl="0" eaLnBrk="1" fontAlgn="b" latinLnBrk="0" hangingPunct="1">
              <a:spcBef>
                <a:spcPts val="0"/>
              </a:spcBef>
              <a:spcAft>
                <a:spcPts val="0"/>
              </a:spcAft>
            </a:pPr>
            <a:r>
              <a:rPr lang="en-GB" sz="2000" b="1" i="0" u="none" strike="noStrike" kern="120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No.</a:t>
            </a:r>
            <a:endParaRPr lang="ar-AE" sz="1600" b="0" i="0" u="none" strike="noStrike">
              <a:effectLst/>
              <a:latin typeface="Arial" panose="020B0604020202020204" pitchFamily="34" charset="0"/>
            </a:endParaRPr>
          </a:p>
          <a:p>
            <a:pPr marL="0" marR="0" indent="0" algn="ctr" rtl="0" eaLnBrk="1" fontAlgn="auto" latinLnBrk="0" hangingPunct="1">
              <a:spcBef>
                <a:spcPts val="0"/>
              </a:spcBef>
              <a:spcAft>
                <a:spcPts val="0"/>
              </a:spcAft>
            </a:pPr>
            <a:r>
              <a:rPr lang="en-GB" sz="2000" b="1" i="0" u="none" strike="noStrike" kern="120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Physiological Leukocytosis</a:t>
            </a:r>
            <a:endParaRPr lang="ar-AE" sz="1600" b="0" i="0" u="none" strike="noStrike">
              <a:effectLst/>
              <a:latin typeface="Arial" panose="020B0604020202020204" pitchFamily="34" charset="0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en-GB" sz="2000" b="1" i="0" u="none" strike="noStrike" kern="120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Pathological Leukocytosis </a:t>
            </a:r>
            <a:endParaRPr lang="ar-AE" sz="1600" b="0" i="0" u="none" strike="noStrike">
              <a:effectLst/>
              <a:latin typeface="Arial" panose="020B0604020202020204" pitchFamily="34" charset="0"/>
            </a:endParaRPr>
          </a:p>
          <a:p>
            <a:pPr marL="0" algn="ctr" rtl="0" eaLnBrk="1" fontAlgn="b" latinLnBrk="0" hangingPunct="1">
              <a:spcBef>
                <a:spcPts val="0"/>
              </a:spcBef>
              <a:spcAft>
                <a:spcPts val="0"/>
              </a:spcAft>
            </a:pPr>
            <a:r>
              <a:rPr lang="en-GB" sz="1800" b="0" i="0" u="none" strike="noStrike" kern="120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endParaRPr lang="ar-AE" sz="1600" b="0" i="0" u="none" strike="noStrike">
              <a:effectLst/>
              <a:latin typeface="Arial" panose="020B0604020202020204" pitchFamily="34" charset="0"/>
            </a:endParaRPr>
          </a:p>
          <a:p>
            <a:pPr marL="73152" marR="0" indent="0" algn="l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800" b="0" i="0" u="none" strike="noStrike" kern="120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Physical exercise</a:t>
            </a:r>
            <a:endParaRPr lang="ar-AE" sz="1600" b="0" i="0" u="none" strike="noStrike">
              <a:effectLst/>
              <a:latin typeface="Arial" panose="020B0604020202020204" pitchFamily="34" charset="0"/>
            </a:endParaRP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en-GB" sz="1800" b="0" i="0" u="none" strike="noStrike" kern="120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Acute infection 	</a:t>
            </a:r>
            <a:endParaRPr lang="ar-AE" sz="1600" b="0" i="0" u="none" strike="noStrike">
              <a:effectLst/>
              <a:latin typeface="Arial" panose="020B0604020202020204" pitchFamily="34" charset="0"/>
            </a:endParaRPr>
          </a:p>
          <a:p>
            <a:pPr marL="0" algn="ctr" rtl="0" eaLnBrk="1" fontAlgn="b" latinLnBrk="0" hangingPunct="1">
              <a:spcBef>
                <a:spcPts val="0"/>
              </a:spcBef>
              <a:spcAft>
                <a:spcPts val="0"/>
              </a:spcAft>
            </a:pPr>
            <a:r>
              <a:rPr lang="en-GB" sz="1800" b="0" i="0" u="none" strike="noStrike" kern="120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endParaRPr lang="ar-AE" sz="1600" b="0" i="0" u="none" strike="noStrike">
              <a:effectLst/>
              <a:latin typeface="Arial" panose="020B0604020202020204" pitchFamily="34" charset="0"/>
            </a:endParaRPr>
          </a:p>
          <a:p>
            <a:pPr marL="0" marR="0" indent="0" algn="l" rtl="0" eaLnBrk="1" fontAlgn="auto" latinLnBrk="0" hangingPunct="1">
              <a:spcBef>
                <a:spcPts val="0"/>
              </a:spcBef>
              <a:spcAft>
                <a:spcPts val="0"/>
              </a:spcAft>
            </a:pPr>
            <a:r>
              <a:rPr lang="en-GB" sz="1800" b="0" i="0" u="none" strike="noStrike" kern="120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Mental stress</a:t>
            </a:r>
            <a:endParaRPr lang="ar-AE" sz="1600" b="0" i="0" u="none" strike="noStrike">
              <a:effectLst/>
              <a:latin typeface="Arial" panose="020B0604020202020204" pitchFamily="34" charset="0"/>
            </a:endParaRPr>
          </a:p>
          <a:p>
            <a:pPr marL="0" marR="0" indent="0" algn="l" rtl="0" eaLnBrk="1" fontAlgn="auto" latinLnBrk="0" hangingPunct="1">
              <a:spcBef>
                <a:spcPts val="0"/>
              </a:spcBef>
              <a:spcAft>
                <a:spcPts val="0"/>
              </a:spcAft>
            </a:pPr>
            <a:r>
              <a:rPr lang="en-GB" sz="1800" b="0" i="0" u="none" strike="noStrike" kern="120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Acute haemorrhage</a:t>
            </a:r>
            <a:r>
              <a:rPr lang="en-GB" sz="1800" b="0" i="0" u="none" strike="noStrike" kern="1200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&amp; burns </a:t>
            </a:r>
            <a:endParaRPr lang="ar-AE" sz="1600" b="0" i="0" u="none" strike="noStrike">
              <a:effectLst/>
              <a:latin typeface="Arial" panose="020B0604020202020204" pitchFamily="34" charset="0"/>
            </a:endParaRPr>
          </a:p>
          <a:p>
            <a:pPr marL="0" algn="ctr" rtl="0" eaLnBrk="1" fontAlgn="b" latinLnBrk="0" hangingPunct="1">
              <a:spcBef>
                <a:spcPts val="0"/>
              </a:spcBef>
              <a:spcAft>
                <a:spcPts val="0"/>
              </a:spcAft>
            </a:pPr>
            <a:r>
              <a:rPr lang="en-GB" sz="1800" b="0" i="0" u="none" strike="noStrike" kern="120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endParaRPr lang="ar-AE" sz="1600" b="0" i="0" u="none" strike="noStrike">
              <a:effectLst/>
              <a:latin typeface="Arial" panose="020B0604020202020204" pitchFamily="34" charset="0"/>
            </a:endParaRP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en-GB" sz="1800" b="0" i="0" u="none" strike="noStrike" kern="120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Pregnancy </a:t>
            </a:r>
            <a:endParaRPr lang="ar-AE" sz="1600" b="0" i="0" u="none" strike="noStrike">
              <a:effectLst/>
              <a:latin typeface="Arial" panose="020B0604020202020204" pitchFamily="34" charset="0"/>
            </a:endParaRPr>
          </a:p>
          <a:p>
            <a:pPr marL="0" marR="0" indent="0" algn="l" rtl="0" eaLnBrk="1" fontAlgn="auto" latinLnBrk="0" hangingPunct="1">
              <a:spcBef>
                <a:spcPts val="0"/>
              </a:spcBef>
              <a:spcAft>
                <a:spcPts val="0"/>
              </a:spcAft>
            </a:pPr>
            <a:r>
              <a:rPr lang="en-GB" sz="1800" b="0" i="0" u="none" strike="noStrike" kern="120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Malignancies</a:t>
            </a:r>
            <a:endParaRPr lang="ar-AE" sz="1600" b="0" i="0" u="none" strike="noStrike">
              <a:effectLst/>
              <a:latin typeface="Arial" panose="020B0604020202020204" pitchFamily="34" charset="0"/>
            </a:endParaRPr>
          </a:p>
          <a:p>
            <a:pPr marL="0" algn="ctr" rtl="0" eaLnBrk="1" fontAlgn="b" latinLnBrk="0" hangingPunct="1">
              <a:spcBef>
                <a:spcPts val="0"/>
              </a:spcBef>
              <a:spcAft>
                <a:spcPts val="0"/>
              </a:spcAft>
            </a:pPr>
            <a:r>
              <a:rPr lang="en-GB" sz="1800" b="0" i="0" u="none" strike="noStrike" kern="120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4.</a:t>
            </a:r>
            <a:endParaRPr lang="ar-AE" sz="1600" b="0" i="0" u="none" strike="noStrike">
              <a:effectLst/>
              <a:latin typeface="Arial" panose="020B0604020202020204" pitchFamily="34" charset="0"/>
            </a:endParaRPr>
          </a:p>
          <a:p>
            <a:pPr marL="0" marR="0" indent="0" algn="l" rtl="0" eaLnBrk="1" fontAlgn="auto" latinLnBrk="0" hangingPunct="1">
              <a:spcBef>
                <a:spcPts val="0"/>
              </a:spcBef>
              <a:spcAft>
                <a:spcPts val="0"/>
              </a:spcAft>
            </a:pPr>
            <a:r>
              <a:rPr lang="en-GB" sz="1800" b="0" i="0" u="none" strike="noStrike" kern="120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Extremes of temperatures</a:t>
            </a:r>
            <a:endParaRPr lang="ar-AE" sz="1600" b="0" i="0" u="none" strike="noStrike">
              <a:effectLst/>
              <a:latin typeface="Arial" panose="020B0604020202020204" pitchFamily="34" charset="0"/>
            </a:endParaRPr>
          </a:p>
          <a:p>
            <a:pPr marL="0" marR="0" indent="0" algn="l" rtl="0" eaLnBrk="1" fontAlgn="auto" latinLnBrk="0" hangingPunct="1">
              <a:spcBef>
                <a:spcPts val="0"/>
              </a:spcBef>
              <a:spcAft>
                <a:spcPts val="0"/>
              </a:spcAft>
            </a:pPr>
            <a:r>
              <a:rPr lang="en-GB" sz="1800" b="0" i="0" u="none" strike="noStrike" kern="120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Surgical operations</a:t>
            </a:r>
            <a:endParaRPr lang="ar-AE" sz="1600" b="0" i="0" u="none" strike="noStrike"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88204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Normal WBC count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396836"/>
            <a:ext cx="9601200" cy="4572000"/>
          </a:xfrm>
        </p:spPr>
        <p:txBody>
          <a:bodyPr>
            <a:normAutofit/>
          </a:bodyPr>
          <a:lstStyle/>
          <a:p>
            <a:pPr algn="just">
              <a:lnSpc>
                <a:spcPct val="200000"/>
              </a:lnSpc>
            </a:pPr>
            <a:r>
              <a:rPr lang="en-GB" sz="2800" b="1" i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Decreased WBC count (leukopenia) is seen in;</a:t>
            </a:r>
          </a:p>
          <a:p>
            <a:pPr lvl="1" algn="just">
              <a:lnSpc>
                <a:spcPct val="150000"/>
              </a:lnSpc>
            </a:pPr>
            <a:r>
              <a:rPr lang="en-GB" sz="2400" i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Pathological leukopenia;</a:t>
            </a:r>
          </a:p>
          <a:p>
            <a:pPr marL="1444752" lvl="2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en-GB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Viral infection</a:t>
            </a:r>
          </a:p>
          <a:p>
            <a:pPr marL="1444752" lvl="2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en-GB" sz="2000" i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Typhoid fever </a:t>
            </a:r>
          </a:p>
          <a:p>
            <a:pPr marL="1444752" lvl="2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en-GB" sz="2000" i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Drugs </a:t>
            </a:r>
          </a:p>
          <a:p>
            <a:pPr marL="1444752" lvl="2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en-GB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Malnutrition </a:t>
            </a:r>
          </a:p>
          <a:p>
            <a:pPr marL="1444752" lvl="2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en-GB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Hypoplasia and aplasia</a:t>
            </a:r>
          </a:p>
          <a:p>
            <a:pPr marL="1444752" lvl="2" indent="-457200" algn="just">
              <a:lnSpc>
                <a:spcPct val="150000"/>
              </a:lnSpc>
              <a:buFont typeface="+mj-lt"/>
              <a:buAutoNum type="arabicPeriod"/>
            </a:pPr>
            <a:endParaRPr lang="en-GB" sz="2200" i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23774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Apparatus and materials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286000"/>
            <a:ext cx="9601200" cy="4419600"/>
          </a:xfrm>
        </p:spPr>
        <p:txBody>
          <a:bodyPr>
            <a:normAutofit/>
          </a:bodyPr>
          <a:lstStyle/>
          <a:p>
            <a:pPr marL="457200" indent="-457200" algn="just">
              <a:lnSpc>
                <a:spcPct val="200000"/>
              </a:lnSpc>
              <a:buFont typeface="+mj-lt"/>
              <a:buAutoNum type="arabicPeriod"/>
            </a:pPr>
            <a:r>
              <a:rPr lang="en-GB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Microscope	</a:t>
            </a:r>
          </a:p>
          <a:p>
            <a:pPr marL="457200" indent="-457200" algn="just">
              <a:lnSpc>
                <a:spcPct val="200000"/>
              </a:lnSpc>
              <a:buFont typeface="+mj-lt"/>
              <a:buAutoNum type="arabicPeriod"/>
            </a:pPr>
            <a:r>
              <a:rPr lang="en-GB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Improved </a:t>
            </a:r>
            <a:r>
              <a:rPr lang="en-GB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Neubauer</a:t>
            </a:r>
            <a:r>
              <a:rPr lang="en-GB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chamber with coverslip</a:t>
            </a:r>
          </a:p>
          <a:p>
            <a:pPr marL="457200" indent="-457200" algn="just">
              <a:lnSpc>
                <a:spcPct val="200000"/>
              </a:lnSpc>
              <a:buFont typeface="+mj-lt"/>
              <a:buAutoNum type="arabicPeriod"/>
            </a:pPr>
            <a:r>
              <a:rPr lang="en-GB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WBC pipette </a:t>
            </a:r>
          </a:p>
          <a:p>
            <a:pPr marL="457200" indent="-457200" algn="just">
              <a:lnSpc>
                <a:spcPct val="200000"/>
              </a:lnSpc>
              <a:buFont typeface="+mj-lt"/>
              <a:buAutoNum type="arabicPeriod"/>
            </a:pPr>
            <a:r>
              <a:rPr lang="en-GB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Disposable blood lancet, sterile cotton, &amp; 70% alcohol</a:t>
            </a:r>
          </a:p>
        </p:txBody>
      </p:sp>
    </p:spTree>
    <p:extLst>
      <p:ext uri="{BB962C8B-B14F-4D97-AF65-F5344CB8AC3E}">
        <p14:creationId xmlns:p14="http://schemas.microsoft.com/office/powerpoint/2010/main" val="11843518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Apparatus and materials</a:t>
            </a:r>
            <a:endParaRPr lang="en-GB" sz="60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286000"/>
            <a:ext cx="9601200" cy="4419600"/>
          </a:xfrm>
        </p:spPr>
        <p:txBody>
          <a:bodyPr>
            <a:normAutofit/>
          </a:bodyPr>
          <a:lstStyle/>
          <a:p>
            <a:pPr marL="457200" indent="-457200" algn="just">
              <a:lnSpc>
                <a:spcPct val="200000"/>
              </a:lnSpc>
              <a:buFont typeface="+mj-lt"/>
              <a:buAutoNum type="arabicPeriod" startAt="5"/>
            </a:pPr>
            <a:r>
              <a:rPr lang="en-GB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Turk’s fluid</a:t>
            </a:r>
          </a:p>
          <a:p>
            <a:pPr lvl="1" algn="just">
              <a:lnSpc>
                <a:spcPct val="200000"/>
              </a:lnSpc>
            </a:pPr>
            <a:r>
              <a:rPr lang="en-GB" sz="2800" i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fluid is used for diluting the blood composed of;</a:t>
            </a:r>
          </a:p>
          <a:p>
            <a:pPr marL="987552" lvl="1" indent="-457200" algn="just">
              <a:lnSpc>
                <a:spcPct val="200000"/>
              </a:lnSpc>
              <a:buFont typeface="+mj-lt"/>
              <a:buAutoNum type="arabicPeriod"/>
            </a:pPr>
            <a:r>
              <a:rPr lang="en-GB" i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Glacial</a:t>
            </a:r>
            <a:r>
              <a:rPr lang="en-GB" i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acetic acid (1.5 ml) (</a:t>
            </a:r>
            <a:r>
              <a:rPr lang="en-GB" i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hemolyzes</a:t>
            </a:r>
            <a:r>
              <a:rPr lang="en-GB" i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RBCs  without affecting WBCs).</a:t>
            </a:r>
          </a:p>
          <a:p>
            <a:pPr marL="987552" lvl="1" indent="-457200" algn="just">
              <a:lnSpc>
                <a:spcPct val="200000"/>
              </a:lnSpc>
              <a:buFont typeface="+mj-lt"/>
              <a:buAutoNum type="arabicPeriod"/>
            </a:pPr>
            <a:r>
              <a:rPr lang="en-GB" i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Gentian violet (1% solution) (1.5 ml) (stains the nuclei of WBC).</a:t>
            </a:r>
          </a:p>
          <a:p>
            <a:pPr marL="987552" lvl="1" indent="-457200" algn="just">
              <a:lnSpc>
                <a:spcPct val="200000"/>
              </a:lnSpc>
              <a:buFont typeface="+mj-lt"/>
              <a:buAutoNum type="arabicPeriod"/>
            </a:pPr>
            <a:r>
              <a:rPr lang="en-GB" i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Distilled water to (100 ml).</a:t>
            </a:r>
          </a:p>
          <a:p>
            <a:pPr algn="just">
              <a:lnSpc>
                <a:spcPct val="150000"/>
              </a:lnSpc>
            </a:pPr>
            <a:endParaRPr lang="en-GB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72958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Procedure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286000"/>
            <a:ext cx="9601200" cy="4469642"/>
          </a:xfrm>
        </p:spPr>
        <p:txBody>
          <a:bodyPr>
            <a:normAutofit/>
          </a:bodyPr>
          <a:lstStyle/>
          <a:p>
            <a:pPr marL="457200" indent="-457200" algn="just">
              <a:lnSpc>
                <a:spcPct val="200000"/>
              </a:lnSpc>
              <a:buFont typeface="+mj-lt"/>
              <a:buAutoNum type="arabicPeriod"/>
            </a:pPr>
            <a:r>
              <a:rPr lang="en-GB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Place about 1 ml of </a:t>
            </a:r>
            <a:r>
              <a:rPr lang="en-GB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Turk’s fluid</a:t>
            </a:r>
            <a:r>
              <a:rPr lang="en-GB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a watch glass. </a:t>
            </a:r>
          </a:p>
          <a:p>
            <a:pPr marL="457200" indent="-457200" algn="just">
              <a:lnSpc>
                <a:spcPct val="200000"/>
              </a:lnSpc>
              <a:buFont typeface="+mj-lt"/>
              <a:buAutoNum type="arabicPeriod"/>
            </a:pPr>
            <a:r>
              <a:rPr lang="en-GB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Examine the chamber, with the coverslip ‘centred’ on it, under low magnification. </a:t>
            </a:r>
          </a:p>
          <a:p>
            <a:pPr lvl="1" algn="just">
              <a:lnSpc>
                <a:spcPct val="200000"/>
              </a:lnSpc>
            </a:pPr>
            <a:r>
              <a:rPr lang="en-GB" sz="2400" i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Adjust the illumination and focus </a:t>
            </a:r>
            <a:r>
              <a:rPr lang="en-GB" sz="2400" i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right upper group of 16 WBC squares.</a:t>
            </a:r>
            <a:endParaRPr lang="en-GB" sz="2400" i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51768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6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Procedure</a:t>
            </a:r>
            <a:endParaRPr lang="en-GB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286000"/>
            <a:ext cx="9601200" cy="4469642"/>
          </a:xfrm>
        </p:spPr>
        <p:txBody>
          <a:bodyPr>
            <a:normAutofit/>
          </a:bodyPr>
          <a:lstStyle/>
          <a:p>
            <a:pPr marL="457200" indent="-457200" algn="just">
              <a:lnSpc>
                <a:spcPct val="200000"/>
              </a:lnSpc>
              <a:buFont typeface="+mj-lt"/>
              <a:buAutoNum type="arabicPeriod" startAt="3"/>
            </a:pPr>
            <a:r>
              <a:rPr lang="en-GB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Move the chamber to your work-table for charging it with diluted blood. </a:t>
            </a:r>
          </a:p>
          <a:p>
            <a:pPr marL="457200" indent="-457200" algn="just">
              <a:lnSpc>
                <a:spcPct val="200000"/>
              </a:lnSpc>
              <a:buFont typeface="+mj-lt"/>
              <a:buAutoNum type="arabicPeriod" startAt="3"/>
            </a:pPr>
            <a:r>
              <a:rPr lang="en-GB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Filling the pipette with blood and	diluting it;</a:t>
            </a:r>
          </a:p>
          <a:p>
            <a:pPr lvl="1" algn="just">
              <a:lnSpc>
                <a:spcPct val="200000"/>
              </a:lnSpc>
            </a:pPr>
            <a:r>
              <a:rPr lang="en-GB" i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Get a finger-prick. </a:t>
            </a:r>
          </a:p>
          <a:p>
            <a:pPr lvl="1" algn="just">
              <a:lnSpc>
                <a:spcPct val="200000"/>
              </a:lnSpc>
            </a:pPr>
            <a:r>
              <a:rPr lang="en-GB" i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Wipe the first 2 drops of blood and fill the pipette up to the mark 0.5. </a:t>
            </a:r>
          </a:p>
          <a:p>
            <a:pPr lvl="1" algn="just">
              <a:lnSpc>
                <a:spcPct val="200000"/>
              </a:lnSpc>
            </a:pPr>
            <a:r>
              <a:rPr lang="en-GB" i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Suck </a:t>
            </a:r>
            <a:r>
              <a:rPr lang="en-GB" i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Turk’s fluid to the mark 11 </a:t>
            </a:r>
            <a:r>
              <a:rPr lang="en-GB" i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mix the contents of the bulb for 3–4 minutes.</a:t>
            </a:r>
          </a:p>
        </p:txBody>
      </p:sp>
    </p:spTree>
    <p:extLst>
      <p:ext uri="{BB962C8B-B14F-4D97-AF65-F5344CB8AC3E}">
        <p14:creationId xmlns:p14="http://schemas.microsoft.com/office/powerpoint/2010/main" val="108233695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ustom 26">
      <a:dk1>
        <a:sysClr val="windowText" lastClr="000000"/>
      </a:dk1>
      <a:lt1>
        <a:sysClr val="window" lastClr="FFFFFF"/>
      </a:lt1>
      <a:dk2>
        <a:srgbClr val="666666"/>
      </a:dk2>
      <a:lt2>
        <a:srgbClr val="FFFFFF"/>
      </a:lt2>
      <a:accent1>
        <a:srgbClr val="FF388C"/>
      </a:accent1>
      <a:accent2>
        <a:srgbClr val="D70D5E"/>
      </a:accent2>
      <a:accent3>
        <a:srgbClr val="98037E"/>
      </a:accent3>
      <a:accent4>
        <a:srgbClr val="68027D"/>
      </a:accent4>
      <a:accent5>
        <a:srgbClr val="095ACA"/>
      </a:accent5>
      <a:accent6>
        <a:srgbClr val="063597"/>
      </a:accent6>
      <a:hlink>
        <a:srgbClr val="17BBFD"/>
      </a:hlink>
      <a:folHlink>
        <a:srgbClr val="FF79C2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Crop</Template>
  <TotalTime>1097</TotalTime>
  <Words>827</Words>
  <Application>Microsoft Office PowerPoint</Application>
  <PresentationFormat>شاشة عريضة</PresentationFormat>
  <Paragraphs>129</Paragraphs>
  <Slides>23</Slides>
  <Notes>2</Notes>
  <HiddenSlides>0</HiddenSlides>
  <MMClips>0</MMClips>
  <ScaleCrop>false</ScaleCrop>
  <HeadingPairs>
    <vt:vector size="4" baseType="variant">
      <vt:variant>
        <vt:lpstr>نسق</vt:lpstr>
      </vt:variant>
      <vt:variant>
        <vt:i4>2</vt:i4>
      </vt:variant>
      <vt:variant>
        <vt:lpstr>عناوين الشرائح</vt:lpstr>
      </vt:variant>
      <vt:variant>
        <vt:i4>23</vt:i4>
      </vt:variant>
    </vt:vector>
  </HeadingPairs>
  <TitlesOfParts>
    <vt:vector size="25" baseType="lpstr">
      <vt:lpstr>Crop</vt:lpstr>
      <vt:lpstr>Retrospect</vt:lpstr>
      <vt:lpstr>WBC count </vt:lpstr>
      <vt:lpstr>Principle </vt:lpstr>
      <vt:lpstr>Normal WBC count </vt:lpstr>
      <vt:lpstr>Normal WBC count </vt:lpstr>
      <vt:lpstr>Normal WBC count </vt:lpstr>
      <vt:lpstr>Apparatus and materials</vt:lpstr>
      <vt:lpstr>Apparatus and materials</vt:lpstr>
      <vt:lpstr>Procedure</vt:lpstr>
      <vt:lpstr>Procedure</vt:lpstr>
      <vt:lpstr>Procedure</vt:lpstr>
      <vt:lpstr>Procedure</vt:lpstr>
      <vt:lpstr>The counting grid</vt:lpstr>
      <vt:lpstr>عرض تقديمي في PowerPoint</vt:lpstr>
      <vt:lpstr>عرض تقديمي في PowerPoint</vt:lpstr>
      <vt:lpstr>Rules for counting </vt:lpstr>
      <vt:lpstr>Rules for counting </vt:lpstr>
      <vt:lpstr>Observations and results </vt:lpstr>
      <vt:lpstr>Observations and results </vt:lpstr>
      <vt:lpstr>Observations and results </vt:lpstr>
      <vt:lpstr>Observations and results </vt:lpstr>
      <vt:lpstr>Observations and results </vt:lpstr>
      <vt:lpstr>PRECAUTIONS </vt:lpstr>
      <vt:lpstr>PRECAUTIONS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WBC count </dc:title>
  <dc:creator>Phoenix</dc:creator>
  <cp:lastModifiedBy>الامل القريب</cp:lastModifiedBy>
  <cp:revision>35</cp:revision>
  <dcterms:created xsi:type="dcterms:W3CDTF">2006-08-16T00:00:00Z</dcterms:created>
  <dcterms:modified xsi:type="dcterms:W3CDTF">2022-02-28T15:56:30Z</dcterms:modified>
</cp:coreProperties>
</file>